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Encode Sans"/>
      <p:regular r:id="rId12"/>
      <p:bold r:id="rId13"/>
    </p:embeddedFont>
    <p:embeddedFont>
      <p:font typeface="Encode Sans SemiBold"/>
      <p:regular r:id="rId14"/>
      <p:bold r:id="rId15"/>
    </p:embeddedFont>
    <p:embeddedFont>
      <p:font typeface="Encode Sans ExtraBold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1" roundtripDataSignature="AMtx7mh35nIU9cqf4o9rwiGjBdB6AjVo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font" Target="fonts/EncodeSans-bold.fntdata"/><Relationship Id="rId12" Type="http://schemas.openxmlformats.org/officeDocument/2006/relationships/font" Target="fonts/Encode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ncodeSansSemiBold-bold.fntdata"/><Relationship Id="rId14" Type="http://schemas.openxmlformats.org/officeDocument/2006/relationships/font" Target="fonts/EncodeSansSemiBold-regular.fntdata"/><Relationship Id="rId17" Type="http://schemas.openxmlformats.org/officeDocument/2006/relationships/font" Target="fonts/OpenSans-regular.fntdata"/><Relationship Id="rId16" Type="http://schemas.openxmlformats.org/officeDocument/2006/relationships/font" Target="fonts/EncodeSansExtra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0.png"/><Relationship Id="rId13" Type="http://schemas.openxmlformats.org/officeDocument/2006/relationships/image" Target="../media/image16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5" Type="http://schemas.openxmlformats.org/officeDocument/2006/relationships/image" Target="../media/image12.png"/><Relationship Id="rId14" Type="http://schemas.openxmlformats.org/officeDocument/2006/relationships/image" Target="../media/image9.png"/><Relationship Id="rId5" Type="http://schemas.openxmlformats.org/officeDocument/2006/relationships/image" Target="../media/image20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4.jpg"/><Relationship Id="rId5" Type="http://schemas.openxmlformats.org/officeDocument/2006/relationships/image" Target="../media/image21.jpg"/><Relationship Id="rId6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4375150" y="65472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499105" y="2166245"/>
            <a:ext cx="63426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b="0" i="0" lang="en-US" sz="5300" u="none" cap="none" strike="noStrik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SALUD y ACCIÓN</a:t>
            </a:r>
            <a:endParaRPr b="0" i="0" sz="5300" u="none" cap="none" strike="noStrik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476821" y="3162976"/>
            <a:ext cx="6364800" cy="13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000"/>
              <a:buFont typeface="Open Sans"/>
              <a:buNone/>
            </a:pPr>
            <a:r>
              <a:rPr b="1" i="0" lang="en-US" sz="31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Podcast del HCANK para una </a:t>
            </a:r>
            <a:r>
              <a:rPr b="1" i="0" lang="en-US" sz="3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Comunidad Saludable</a:t>
            </a:r>
            <a:endParaRPr b="1" i="0" sz="3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775" y="2294213"/>
            <a:ext cx="3901184" cy="2269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"/>
          <p:cNvCxnSpPr/>
          <p:nvPr/>
        </p:nvCxnSpPr>
        <p:spPr>
          <a:xfrm>
            <a:off x="5196899" y="2284687"/>
            <a:ext cx="0" cy="2269574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4900" y="354100"/>
            <a:ext cx="2912400" cy="1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4800400" y="0"/>
            <a:ext cx="7391700" cy="5053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6096000" y="0"/>
            <a:ext cx="6096000" cy="3999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7475" r="8050" t="3920"/>
          <a:stretch/>
        </p:blipFill>
        <p:spPr>
          <a:xfrm>
            <a:off x="5083300" y="191873"/>
            <a:ext cx="6848399" cy="4520955"/>
          </a:xfrm>
          <a:prstGeom prst="rect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28575" endA="0" endPos="37000" fadeDir="5400012" kx="0" rotWithShape="0" algn="bl" stA="50000" stPos="0" sy="-100000" ky="0"/>
          </a:effectLst>
        </p:spPr>
      </p:pic>
      <p:sp>
        <p:nvSpPr>
          <p:cNvPr id="101" name="Google Shape;101;p2"/>
          <p:cNvSpPr txBox="1"/>
          <p:nvPr/>
        </p:nvSpPr>
        <p:spPr>
          <a:xfrm>
            <a:off x="1868724" y="291525"/>
            <a:ext cx="3026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OBJETIVOS</a:t>
            </a:r>
            <a:endParaRPr sz="3500"/>
          </a:p>
        </p:txBody>
      </p:sp>
      <p:sp>
        <p:nvSpPr>
          <p:cNvPr id="102" name="Google Shape;102;p2"/>
          <p:cNvSpPr/>
          <p:nvPr/>
        </p:nvSpPr>
        <p:spPr>
          <a:xfrm rot="10800000">
            <a:off x="2010775" y="957400"/>
            <a:ext cx="2325000" cy="51300"/>
          </a:xfrm>
          <a:prstGeom prst="roundRect">
            <a:avLst>
              <a:gd fmla="val 0" name="adj"/>
            </a:avLst>
          </a:prstGeom>
          <a:solidFill>
            <a:srgbClr val="E633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505775" y="1410950"/>
            <a:ext cx="4526400" cy="333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505625" y="1569275"/>
            <a:ext cx="4526400" cy="21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300" cap="none" strike="noStrike">
                <a:solidFill>
                  <a:srgbClr val="603C8A"/>
                </a:solidFill>
                <a:latin typeface="Encode Sans"/>
                <a:ea typeface="Encode Sans"/>
                <a:cs typeface="Encode Sans"/>
                <a:sym typeface="Encode Sans"/>
              </a:rPr>
              <a:t>ACCESO A LA INFORMACIÓN</a:t>
            </a:r>
            <a:endParaRPr i="1" sz="1700">
              <a:solidFill>
                <a:srgbClr val="603C8A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B98C3"/>
                </a:solidFill>
                <a:latin typeface="Encode Sans"/>
                <a:ea typeface="Encode Sans"/>
                <a:cs typeface="Encode Sans"/>
                <a:sym typeface="Encode Sans"/>
              </a:rPr>
              <a:t>PROGRAMAS PÚBLICOS</a:t>
            </a:r>
            <a:endParaRPr b="1">
              <a:solidFill>
                <a:srgbClr val="AB98C3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B98C3"/>
                </a:solidFill>
                <a:latin typeface="Encode Sans"/>
                <a:ea typeface="Encode Sans"/>
                <a:cs typeface="Encode Sans"/>
                <a:sym typeface="Encode Sans"/>
              </a:rPr>
              <a:t>SERVICIOS DE SALUD</a:t>
            </a:r>
            <a:endParaRPr b="1">
              <a:solidFill>
                <a:srgbClr val="AB98C3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AB98C3"/>
                </a:solidFill>
                <a:latin typeface="Encode Sans"/>
                <a:ea typeface="Encode Sans"/>
                <a:cs typeface="Encode Sans"/>
                <a:sym typeface="Encode Sans"/>
              </a:rPr>
              <a:t>ESPECIALIDADES MÉDICAS</a:t>
            </a:r>
            <a:endParaRPr b="1">
              <a:solidFill>
                <a:srgbClr val="AB98C3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150" y="346675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025700" y="5278600"/>
            <a:ext cx="4022100" cy="1262100"/>
          </a:xfrm>
          <a:prstGeom prst="rect">
            <a:avLst/>
          </a:prstGeom>
          <a:solidFill>
            <a:srgbClr val="E6333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SENSIBILIZAR </a:t>
            </a:r>
            <a:r>
              <a:rPr b="1" lang="en-US" sz="1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 TRAVÉS DE </a:t>
            </a:r>
            <a:r>
              <a:rPr b="1" lang="en-US" sz="19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PREVENCIÓN EN SALUD</a:t>
            </a:r>
            <a:r>
              <a:rPr b="1" i="0" lang="en-US" sz="19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Y PROBLEMÁTICAS SANITARIAS</a:t>
            </a:r>
            <a:endParaRPr b="0" i="0" sz="12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676950" y="5278600"/>
            <a:ext cx="4179900" cy="1262100"/>
          </a:xfrm>
          <a:prstGeom prst="rect">
            <a:avLst/>
          </a:prstGeom>
          <a:solidFill>
            <a:srgbClr val="E6333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FORTALECER LA ARTICULACIÓN PARA LA</a:t>
            </a:r>
            <a:r>
              <a:rPr b="1" lang="en-US" sz="19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PRODUCCIÓN</a:t>
            </a:r>
            <a:endParaRPr b="1" sz="19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 CONTENIDOS</a:t>
            </a:r>
            <a:endParaRPr b="1" sz="19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8" name="Google Shape;108;p2"/>
          <p:cNvSpPr/>
          <p:nvPr/>
        </p:nvSpPr>
        <p:spPr>
          <a:xfrm rot="3351483">
            <a:off x="5250705" y="6225080"/>
            <a:ext cx="200447" cy="19596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 rot="3351483">
            <a:off x="5249050" y="5376920"/>
            <a:ext cx="200447" cy="19596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 rot="3351483">
            <a:off x="5249878" y="5811694"/>
            <a:ext cx="200447" cy="19596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969264" y="3542150"/>
            <a:ext cx="3707100" cy="1031400"/>
          </a:xfrm>
          <a:prstGeom prst="rect">
            <a:avLst/>
          </a:prstGeom>
          <a:noFill/>
          <a:ln cap="flat" cmpd="sng" w="38100">
            <a:solidFill>
              <a:srgbClr val="E633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118850">
            <a:normAutofit fontScale="92500"/>
          </a:bodyPr>
          <a:lstStyle/>
          <a:p>
            <a:pPr indent="9144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603C8A"/>
                </a:solidFill>
                <a:latin typeface="Encode Sans"/>
                <a:ea typeface="Encode Sans"/>
                <a:cs typeface="Encode Sans"/>
                <a:sym typeface="Encode Sans"/>
              </a:rPr>
              <a:t>CAPACIDAD PRODUCTIV</a:t>
            </a:r>
            <a:r>
              <a:rPr b="1" lang="en-US" sz="2200">
                <a:solidFill>
                  <a:srgbClr val="603C8A"/>
                </a:solidFill>
                <a:latin typeface="Encode Sans"/>
                <a:ea typeface="Encode Sans"/>
                <a:cs typeface="Encode Sans"/>
                <a:sym typeface="Encode Sans"/>
              </a:rPr>
              <a:t>A</a:t>
            </a:r>
            <a:endParaRPr b="1" sz="2200">
              <a:solidFill>
                <a:srgbClr val="603C8A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9144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603C8A"/>
                </a:solidFill>
                <a:latin typeface="Encode Sans"/>
                <a:ea typeface="Encode Sans"/>
                <a:cs typeface="Encode Sans"/>
                <a:sym typeface="Encode Sans"/>
              </a:rPr>
              <a:t>Y PRESTACIONAL</a:t>
            </a:r>
            <a:endParaRPr b="1" sz="1600">
              <a:solidFill>
                <a:srgbClr val="603C8A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/>
        </p:nvSpPr>
        <p:spPr>
          <a:xfrm>
            <a:off x="-48875" y="-19050"/>
            <a:ext cx="5115300" cy="6896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5400000" dist="50800">
              <a:srgbClr val="000000">
                <a:alpha val="2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488" y="212413"/>
            <a:ext cx="1193501" cy="6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8763275" y="4260250"/>
            <a:ext cx="3617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lang="en-US" sz="3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ORGANICACIÓN</a:t>
            </a:r>
            <a:endParaRPr b="1" sz="32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lang="en-US" sz="3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Y GESTIÓN</a:t>
            </a:r>
            <a:endParaRPr b="1" i="0" sz="32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8780525" y="5686800"/>
            <a:ext cx="3394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lang="en-US" sz="3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DESTINATARIES</a:t>
            </a:r>
            <a:endParaRPr b="1" sz="32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8761225" y="5371025"/>
            <a:ext cx="3428700" cy="58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3671" y="6008844"/>
            <a:ext cx="2354510" cy="78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 b="19522" l="6897" r="6880" t="18832"/>
          <a:stretch/>
        </p:blipFill>
        <p:spPr>
          <a:xfrm>
            <a:off x="321479" y="5043626"/>
            <a:ext cx="2130603" cy="9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3812" y="2292026"/>
            <a:ext cx="1975050" cy="112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7">
            <a:alphaModFix/>
          </a:blip>
          <a:srcRect b="7941" l="12032" r="9270" t="6110"/>
          <a:stretch/>
        </p:blipFill>
        <p:spPr>
          <a:xfrm>
            <a:off x="2130722" y="3721607"/>
            <a:ext cx="1085067" cy="10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3617" y="6036620"/>
            <a:ext cx="1975060" cy="58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92525" y="5085655"/>
            <a:ext cx="1913200" cy="794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10">
            <a:alphaModFix/>
          </a:blip>
          <a:srcRect b="10329" l="23752" r="22800" t="8842"/>
          <a:stretch/>
        </p:blipFill>
        <p:spPr>
          <a:xfrm>
            <a:off x="3637173" y="3659851"/>
            <a:ext cx="1035435" cy="12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8763287" y="6271800"/>
            <a:ext cx="3428700" cy="585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11">
            <a:alphaModFix/>
          </a:blip>
          <a:srcRect b="0" l="10774" r="9885" t="5517"/>
          <a:stretch/>
        </p:blipFill>
        <p:spPr>
          <a:xfrm>
            <a:off x="158438" y="973635"/>
            <a:ext cx="1913200" cy="22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2230450" y="205575"/>
            <a:ext cx="2700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b="1" lang="en-US" sz="4000">
                <a:solidFill>
                  <a:srgbClr val="E63337"/>
                </a:solidFill>
                <a:latin typeface="Encode Sans"/>
                <a:ea typeface="Encode Sans"/>
                <a:cs typeface="Encode Sans"/>
                <a:sym typeface="Encode Sans"/>
              </a:rPr>
              <a:t>PODCAST</a:t>
            </a:r>
            <a:endParaRPr b="1" i="0" sz="2600" u="none" cap="none" strike="noStrike">
              <a:solidFill>
                <a:srgbClr val="E63337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2273425" y="913575"/>
            <a:ext cx="2793000" cy="62700"/>
          </a:xfrm>
          <a:prstGeom prst="roundRect">
            <a:avLst>
              <a:gd fmla="val 16667" name="adj"/>
            </a:avLst>
          </a:prstGeom>
          <a:solidFill>
            <a:srgbClr val="E63337"/>
          </a:solidFill>
          <a:ln cap="flat" cmpd="sng" w="9525">
            <a:solidFill>
              <a:srgbClr val="E633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3"/>
          <p:cNvPicPr preferRelativeResize="0"/>
          <p:nvPr/>
        </p:nvPicPr>
        <p:blipFill rotWithShape="1">
          <a:blip r:embed="rId12">
            <a:alphaModFix/>
          </a:blip>
          <a:srcRect b="0" l="0" r="4150" t="0"/>
          <a:stretch/>
        </p:blipFill>
        <p:spPr>
          <a:xfrm>
            <a:off x="2031688" y="1288241"/>
            <a:ext cx="2793001" cy="87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/>
          <p:nvPr/>
        </p:nvSpPr>
        <p:spPr>
          <a:xfrm flipH="1" rot="-5400000">
            <a:off x="1645475" y="3404425"/>
            <a:ext cx="6858000" cy="60300"/>
          </a:xfrm>
          <a:prstGeom prst="roundRect">
            <a:avLst>
              <a:gd fmla="val 16667" name="adj"/>
            </a:avLst>
          </a:prstGeom>
          <a:solidFill>
            <a:srgbClr val="E63337"/>
          </a:solidFill>
          <a:ln cap="flat" cmpd="sng" w="38100">
            <a:solidFill>
              <a:srgbClr val="E633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46790" y="30250"/>
            <a:ext cx="6383121" cy="49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400150" y="4251578"/>
            <a:ext cx="2354500" cy="2466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15">
            <a:alphaModFix/>
          </a:blip>
          <a:srcRect b="8615" l="14153" r="13487" t="8224"/>
          <a:stretch/>
        </p:blipFill>
        <p:spPr>
          <a:xfrm>
            <a:off x="393250" y="3286600"/>
            <a:ext cx="1384325" cy="15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/>
        </p:nvSpPr>
        <p:spPr>
          <a:xfrm>
            <a:off x="7592500" y="24150"/>
            <a:ext cx="4569000" cy="561630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63500" dir="5400000" dist="50800">
              <a:srgbClr val="000000">
                <a:alpha val="4823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814500" y="323325"/>
            <a:ext cx="547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7171"/>
              </a:buClr>
              <a:buSzPts val="4400"/>
              <a:buFont typeface="Open Sans"/>
              <a:buNone/>
            </a:pPr>
            <a:r>
              <a:rPr b="1" lang="en-US" sz="32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ALCANCES</a:t>
            </a:r>
            <a:endParaRPr b="1" i="0" sz="32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1894600" y="974025"/>
            <a:ext cx="2136900" cy="77700"/>
          </a:xfrm>
          <a:prstGeom prst="roundRect">
            <a:avLst>
              <a:gd fmla="val 16667" name="adj"/>
            </a:avLst>
          </a:prstGeom>
          <a:solidFill>
            <a:srgbClr val="E633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1273000" y="1869250"/>
            <a:ext cx="4941600" cy="677100"/>
          </a:xfrm>
          <a:prstGeom prst="rect">
            <a:avLst/>
          </a:prstGeom>
          <a:solidFill>
            <a:srgbClr val="AB98C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lang="en-US" sz="3800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AGENDA DE TEMAS</a:t>
            </a:r>
            <a:endParaRPr sz="3800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7592550" y="5844300"/>
            <a:ext cx="4569000" cy="1013700"/>
          </a:xfrm>
          <a:prstGeom prst="rect">
            <a:avLst/>
          </a:prstGeom>
          <a:solidFill>
            <a:srgbClr val="E633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7741778" y="5928725"/>
            <a:ext cx="4233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6000"/>
              <a:buFont typeface="Open Sans"/>
              <a:buNone/>
            </a:pPr>
            <a:r>
              <a:rPr b="0" i="0" lang="en-US" sz="5000" u="none" cap="none" strike="noStrike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5</a:t>
            </a:r>
            <a:r>
              <a:rPr lang="en-US" sz="500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5</a:t>
            </a:r>
            <a:r>
              <a:rPr lang="en-US" sz="500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  </a:t>
            </a:r>
            <a:r>
              <a:rPr lang="en-US" sz="450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 </a:t>
            </a:r>
            <a:r>
              <a:rPr lang="en-US" sz="500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  15  </a:t>
            </a:r>
            <a:r>
              <a:rPr lang="en-US" sz="450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 </a:t>
            </a:r>
            <a:r>
              <a:rPr lang="en-US" sz="5000">
                <a:solidFill>
                  <a:srgbClr val="EFEFEF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  37</a:t>
            </a:r>
            <a:endParaRPr b="0" i="0" sz="400" u="none" cap="none" strike="noStrike">
              <a:solidFill>
                <a:srgbClr val="000000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descr="Лекарство" id="147" name="Google Shape;1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363" y="4830438"/>
            <a:ext cx="1013850" cy="1013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ипетка" id="148" name="Google Shape;14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298" y="3230575"/>
            <a:ext cx="1013851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400" y="34667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6">
            <a:alphaModFix/>
          </a:blip>
          <a:srcRect b="0" l="0" r="0" t="4388"/>
          <a:stretch/>
        </p:blipFill>
        <p:spPr>
          <a:xfrm>
            <a:off x="7592552" y="24140"/>
            <a:ext cx="4568998" cy="545968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1273000" y="4963275"/>
            <a:ext cx="6167100" cy="677100"/>
          </a:xfrm>
          <a:prstGeom prst="rect">
            <a:avLst/>
          </a:prstGeom>
          <a:solidFill>
            <a:srgbClr val="AB98C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lang="en-US" sz="3800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MULTIDISCIPLINARIEDAD</a:t>
            </a:r>
            <a:endParaRPr i="0" sz="3800" u="none" cap="none" strike="noStrike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273000" y="3397213"/>
            <a:ext cx="5473200" cy="677100"/>
          </a:xfrm>
          <a:prstGeom prst="rect">
            <a:avLst/>
          </a:prstGeom>
          <a:solidFill>
            <a:srgbClr val="AB98C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lang="en-US" sz="3800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CAMPAÑAS EN SALUD</a:t>
            </a:r>
            <a:endParaRPr sz="3800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265502" y="1648704"/>
            <a:ext cx="819000" cy="10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396547" y="1678720"/>
            <a:ext cx="558330" cy="574049"/>
          </a:xfrm>
          <a:custGeom>
            <a:rect b="b" l="l" r="r" t="t"/>
            <a:pathLst>
              <a:path extrusionOk="0" h="575488" w="556938">
                <a:moveTo>
                  <a:pt x="73822" y="222248"/>
                </a:moveTo>
                <a:lnTo>
                  <a:pt x="212973" y="222248"/>
                </a:lnTo>
                <a:lnTo>
                  <a:pt x="212973" y="76281"/>
                </a:lnTo>
                <a:lnTo>
                  <a:pt x="343965" y="76281"/>
                </a:lnTo>
                <a:lnTo>
                  <a:pt x="343965" y="222248"/>
                </a:lnTo>
                <a:lnTo>
                  <a:pt x="483116" y="222248"/>
                </a:lnTo>
                <a:lnTo>
                  <a:pt x="483116" y="353240"/>
                </a:lnTo>
                <a:lnTo>
                  <a:pt x="343965" y="353240"/>
                </a:lnTo>
                <a:lnTo>
                  <a:pt x="343965" y="499207"/>
                </a:lnTo>
                <a:lnTo>
                  <a:pt x="212973" y="499207"/>
                </a:lnTo>
                <a:lnTo>
                  <a:pt x="212973" y="353240"/>
                </a:lnTo>
                <a:lnTo>
                  <a:pt x="73822" y="353240"/>
                </a:lnTo>
                <a:close/>
              </a:path>
            </a:pathLst>
          </a:custGeom>
          <a:solidFill>
            <a:srgbClr val="E633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8676620">
            <a:off x="2346112" y="5888442"/>
            <a:ext cx="216012" cy="214268"/>
          </a:xfrm>
          <a:prstGeom prst="ellipse">
            <a:avLst/>
          </a:prstGeom>
          <a:solidFill>
            <a:srgbClr val="E63337"/>
          </a:solidFill>
          <a:ln cap="flat" cmpd="sng" w="9525">
            <a:solidFill>
              <a:srgbClr val="E633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 rot="8674454">
            <a:off x="1908175" y="5887994"/>
            <a:ext cx="214268" cy="214268"/>
          </a:xfrm>
          <a:prstGeom prst="ellipse">
            <a:avLst/>
          </a:prstGeom>
          <a:solidFill>
            <a:srgbClr val="E63337"/>
          </a:solidFill>
          <a:ln cap="flat" cmpd="sng" w="9525">
            <a:solidFill>
              <a:srgbClr val="E633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8674454">
            <a:off x="1475768" y="5887993"/>
            <a:ext cx="214268" cy="214268"/>
          </a:xfrm>
          <a:prstGeom prst="ellipse">
            <a:avLst/>
          </a:prstGeom>
          <a:solidFill>
            <a:srgbClr val="E63337"/>
          </a:solidFill>
          <a:ln cap="flat" cmpd="sng" w="9525">
            <a:solidFill>
              <a:srgbClr val="E633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 rot="8676620">
            <a:off x="2785687" y="5888442"/>
            <a:ext cx="216012" cy="214268"/>
          </a:xfrm>
          <a:prstGeom prst="ellipse">
            <a:avLst/>
          </a:prstGeom>
          <a:solidFill>
            <a:srgbClr val="E63337"/>
          </a:solidFill>
          <a:ln cap="flat" cmpd="sng" w="9525">
            <a:solidFill>
              <a:srgbClr val="E633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 rot="8676620">
            <a:off x="3225262" y="5887992"/>
            <a:ext cx="216012" cy="214268"/>
          </a:xfrm>
          <a:prstGeom prst="ellipse">
            <a:avLst/>
          </a:prstGeom>
          <a:solidFill>
            <a:srgbClr val="E63337"/>
          </a:solidFill>
          <a:ln cap="flat" cmpd="sng" w="9525">
            <a:solidFill>
              <a:srgbClr val="E633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8676620">
            <a:off x="3664849" y="5887992"/>
            <a:ext cx="216012" cy="214268"/>
          </a:xfrm>
          <a:prstGeom prst="ellipse">
            <a:avLst/>
          </a:prstGeom>
          <a:solidFill>
            <a:srgbClr val="E63337"/>
          </a:solidFill>
          <a:ln cap="flat" cmpd="sng" w="9525">
            <a:solidFill>
              <a:srgbClr val="E633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8676620">
            <a:off x="4073724" y="5887992"/>
            <a:ext cx="216012" cy="214268"/>
          </a:xfrm>
          <a:prstGeom prst="ellipse">
            <a:avLst/>
          </a:prstGeom>
          <a:solidFill>
            <a:srgbClr val="E63337"/>
          </a:solidFill>
          <a:ln cap="flat" cmpd="sng" w="9525">
            <a:solidFill>
              <a:srgbClr val="E633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5400000">
            <a:off x="8806825" y="6282700"/>
            <a:ext cx="713100" cy="7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 rot="5400000">
            <a:off x="10254625" y="6282700"/>
            <a:ext cx="713100" cy="77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/>
        </p:nvSpPr>
        <p:spPr>
          <a:xfrm>
            <a:off x="0" y="0"/>
            <a:ext cx="4138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dir="5400000" dist="50800">
              <a:srgbClr val="000000">
                <a:alpha val="1568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3700" y="192425"/>
            <a:ext cx="1193501" cy="6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4">
            <a:alphaModFix/>
          </a:blip>
          <a:srcRect b="0" l="0" r="1584" t="0"/>
          <a:stretch/>
        </p:blipFill>
        <p:spPr>
          <a:xfrm>
            <a:off x="157025" y="-3"/>
            <a:ext cx="3820498" cy="218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/>
          <p:cNvPicPr preferRelativeResize="0"/>
          <p:nvPr/>
        </p:nvPicPr>
        <p:blipFill rotWithShape="1">
          <a:blip r:embed="rId5">
            <a:alphaModFix/>
          </a:blip>
          <a:srcRect b="12526" l="9730" r="0" t="0"/>
          <a:stretch/>
        </p:blipFill>
        <p:spPr>
          <a:xfrm>
            <a:off x="157875" y="4653850"/>
            <a:ext cx="3820498" cy="218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033" y="2326025"/>
            <a:ext cx="3822193" cy="218541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4237825" y="57300"/>
            <a:ext cx="375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3600"/>
              <a:buFont typeface="Open Sans"/>
              <a:buNone/>
            </a:pPr>
            <a:r>
              <a:rPr b="1" lang="en-US" sz="3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REFLEXIONES</a:t>
            </a:r>
            <a:endParaRPr b="1" i="0" sz="14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343400" y="703800"/>
            <a:ext cx="3110700" cy="72600"/>
          </a:xfrm>
          <a:prstGeom prst="roundRect">
            <a:avLst>
              <a:gd fmla="val 16667" name="adj"/>
            </a:avLst>
          </a:prstGeom>
          <a:solidFill>
            <a:srgbClr val="E6333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4343499" y="963700"/>
            <a:ext cx="59874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b="1" lang="en-US" sz="3000">
                <a:solidFill>
                  <a:srgbClr val="E63337"/>
                </a:solidFill>
                <a:latin typeface="Encode Sans"/>
                <a:ea typeface="Encode Sans"/>
                <a:cs typeface="Encode Sans"/>
                <a:sym typeface="Encode Sans"/>
              </a:rPr>
              <a:t>CONVERGENCIA DIGITAL</a:t>
            </a:r>
            <a:endParaRPr b="1" sz="3000">
              <a:solidFill>
                <a:srgbClr val="E63337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4343486" y="1705099"/>
            <a:ext cx="59874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b="1" lang="en-US" sz="3000">
                <a:solidFill>
                  <a:srgbClr val="E63337"/>
                </a:solidFill>
                <a:latin typeface="Encode Sans"/>
                <a:ea typeface="Encode Sans"/>
                <a:cs typeface="Encode Sans"/>
                <a:sym typeface="Encode Sans"/>
              </a:rPr>
              <a:t>UNIVERSO DIVERSO</a:t>
            </a:r>
            <a:endParaRPr b="1" sz="3000">
              <a:solidFill>
                <a:srgbClr val="E63337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77" name="Google Shape;177;p7"/>
          <p:cNvSpPr/>
          <p:nvPr/>
        </p:nvSpPr>
        <p:spPr>
          <a:xfrm rot="-7469309">
            <a:off x="10574060" y="2134129"/>
            <a:ext cx="220931" cy="216730"/>
          </a:xfrm>
          <a:prstGeom prst="ellipse">
            <a:avLst/>
          </a:prstGeom>
          <a:solidFill>
            <a:srgbClr val="AB98C3"/>
          </a:solidFill>
          <a:ln cap="flat" cmpd="sng" w="9525">
            <a:solidFill>
              <a:srgbClr val="AB98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 rot="-7470996">
            <a:off x="10575381" y="1603565"/>
            <a:ext cx="219185" cy="216730"/>
          </a:xfrm>
          <a:prstGeom prst="ellipse">
            <a:avLst/>
          </a:prstGeom>
          <a:solidFill>
            <a:srgbClr val="AB98C3"/>
          </a:solidFill>
          <a:ln cap="flat" cmpd="sng" w="9525">
            <a:solidFill>
              <a:srgbClr val="AB98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 rot="-7470996">
            <a:off x="10575382" y="1079657"/>
            <a:ext cx="219185" cy="216730"/>
          </a:xfrm>
          <a:prstGeom prst="ellipse">
            <a:avLst/>
          </a:prstGeom>
          <a:solidFill>
            <a:srgbClr val="AB98C3"/>
          </a:solidFill>
          <a:ln cap="flat" cmpd="sng" w="9525">
            <a:solidFill>
              <a:srgbClr val="AB98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/>
          <p:nvPr/>
        </p:nvSpPr>
        <p:spPr>
          <a:xfrm rot="-7469309">
            <a:off x="10574060" y="2665458"/>
            <a:ext cx="220931" cy="216730"/>
          </a:xfrm>
          <a:prstGeom prst="ellipse">
            <a:avLst/>
          </a:prstGeom>
          <a:solidFill>
            <a:srgbClr val="AB98C3"/>
          </a:solidFill>
          <a:ln cap="flat" cmpd="sng" w="9525">
            <a:solidFill>
              <a:srgbClr val="AB98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/>
          <p:nvPr/>
        </p:nvSpPr>
        <p:spPr>
          <a:xfrm rot="-7469309">
            <a:off x="10574510" y="3196788"/>
            <a:ext cx="220931" cy="216730"/>
          </a:xfrm>
          <a:prstGeom prst="ellipse">
            <a:avLst/>
          </a:prstGeom>
          <a:solidFill>
            <a:srgbClr val="AB98C3"/>
          </a:solidFill>
          <a:ln cap="flat" cmpd="sng" w="9525">
            <a:solidFill>
              <a:srgbClr val="AB98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/>
          <p:nvPr/>
        </p:nvSpPr>
        <p:spPr>
          <a:xfrm rot="-7469309">
            <a:off x="10574510" y="3680451"/>
            <a:ext cx="220931" cy="216730"/>
          </a:xfrm>
          <a:prstGeom prst="ellipse">
            <a:avLst/>
          </a:prstGeom>
          <a:solidFill>
            <a:srgbClr val="AB98C3"/>
          </a:solidFill>
          <a:ln cap="flat" cmpd="sng" w="9525">
            <a:solidFill>
              <a:srgbClr val="AB98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/>
          <p:nvPr/>
        </p:nvSpPr>
        <p:spPr>
          <a:xfrm rot="-7469309">
            <a:off x="10574060" y="4198087"/>
            <a:ext cx="220931" cy="216730"/>
          </a:xfrm>
          <a:prstGeom prst="ellipse">
            <a:avLst/>
          </a:prstGeom>
          <a:solidFill>
            <a:srgbClr val="AB98C3"/>
          </a:solidFill>
          <a:ln cap="flat" cmpd="sng" w="9525">
            <a:solidFill>
              <a:srgbClr val="AB98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/>
          <p:nvPr/>
        </p:nvSpPr>
        <p:spPr>
          <a:xfrm rot="-7469309">
            <a:off x="10574060" y="4724227"/>
            <a:ext cx="220931" cy="216730"/>
          </a:xfrm>
          <a:prstGeom prst="ellipse">
            <a:avLst/>
          </a:prstGeom>
          <a:solidFill>
            <a:srgbClr val="AB98C3"/>
          </a:solidFill>
          <a:ln cap="flat" cmpd="sng" w="9525">
            <a:solidFill>
              <a:srgbClr val="AB98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/>
          <p:nvPr/>
        </p:nvSpPr>
        <p:spPr>
          <a:xfrm rot="-7469309">
            <a:off x="10574060" y="5331756"/>
            <a:ext cx="220931" cy="216730"/>
          </a:xfrm>
          <a:prstGeom prst="ellipse">
            <a:avLst/>
          </a:prstGeom>
          <a:solidFill>
            <a:srgbClr val="AB98C3"/>
          </a:solidFill>
          <a:ln cap="flat" cmpd="sng" w="9525">
            <a:solidFill>
              <a:srgbClr val="AB98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 rot="-7469309">
            <a:off x="10574510" y="5863086"/>
            <a:ext cx="220931" cy="216730"/>
          </a:xfrm>
          <a:prstGeom prst="ellipse">
            <a:avLst/>
          </a:prstGeom>
          <a:solidFill>
            <a:srgbClr val="AB98C3"/>
          </a:solidFill>
          <a:ln cap="flat" cmpd="sng" w="9525">
            <a:solidFill>
              <a:srgbClr val="AB98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4343036" y="2452873"/>
            <a:ext cx="59874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b="1" lang="en-US" sz="3000">
                <a:solidFill>
                  <a:srgbClr val="E63337"/>
                </a:solidFill>
                <a:latin typeface="Encode Sans"/>
                <a:ea typeface="Encode Sans"/>
                <a:cs typeface="Encode Sans"/>
                <a:sym typeface="Encode Sans"/>
              </a:rPr>
              <a:t>COMPARTIR HERRAMIENTAS</a:t>
            </a:r>
            <a:endParaRPr b="1" sz="3000">
              <a:solidFill>
                <a:srgbClr val="E63337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4343261" y="3200648"/>
            <a:ext cx="59874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b="1" lang="en-US" sz="3000">
                <a:solidFill>
                  <a:srgbClr val="E63337"/>
                </a:solidFill>
                <a:latin typeface="Encode Sans"/>
                <a:ea typeface="Encode Sans"/>
                <a:cs typeface="Encode Sans"/>
                <a:sym typeface="Encode Sans"/>
              </a:rPr>
              <a:t>EXTENSIÓN TERRITORIAL</a:t>
            </a:r>
            <a:endParaRPr b="1" sz="3000">
              <a:solidFill>
                <a:srgbClr val="E63337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4343049" y="3948422"/>
            <a:ext cx="59874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b="1" lang="en-US" sz="3000">
                <a:solidFill>
                  <a:srgbClr val="E63337"/>
                </a:solidFill>
                <a:latin typeface="Encode Sans"/>
                <a:ea typeface="Encode Sans"/>
                <a:cs typeface="Encode Sans"/>
                <a:sym typeface="Encode Sans"/>
              </a:rPr>
              <a:t>MEDIOS REGIONALES</a:t>
            </a:r>
            <a:endParaRPr b="1" sz="3000">
              <a:solidFill>
                <a:srgbClr val="E63337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4343274" y="5405870"/>
            <a:ext cx="59874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b="1" lang="en-US" sz="3000">
                <a:solidFill>
                  <a:srgbClr val="E63337"/>
                </a:solidFill>
                <a:latin typeface="Encode Sans"/>
                <a:ea typeface="Encode Sans"/>
                <a:cs typeface="Encode Sans"/>
                <a:sym typeface="Encode Sans"/>
              </a:rPr>
              <a:t>INTERACCIÓN EN RED</a:t>
            </a:r>
            <a:endParaRPr b="1" sz="3000">
              <a:solidFill>
                <a:srgbClr val="E63337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4343261" y="6115545"/>
            <a:ext cx="59874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b="1" lang="en-US" sz="3000">
                <a:solidFill>
                  <a:srgbClr val="E63337"/>
                </a:solidFill>
                <a:latin typeface="Encode Sans"/>
                <a:ea typeface="Encode Sans"/>
                <a:cs typeface="Encode Sans"/>
                <a:sym typeface="Encode Sans"/>
              </a:rPr>
              <a:t>CULTURA DE CUIDADOS</a:t>
            </a:r>
            <a:endParaRPr b="1" sz="3000">
              <a:solidFill>
                <a:srgbClr val="E63337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2" name="Google Shape;192;p7"/>
          <p:cNvSpPr/>
          <p:nvPr/>
        </p:nvSpPr>
        <p:spPr>
          <a:xfrm rot="-7469309">
            <a:off x="10574510" y="6394411"/>
            <a:ext cx="220931" cy="216730"/>
          </a:xfrm>
          <a:prstGeom prst="ellipse">
            <a:avLst/>
          </a:prstGeom>
          <a:solidFill>
            <a:srgbClr val="AB98C3"/>
          </a:solidFill>
          <a:ln cap="flat" cmpd="sng" w="9525">
            <a:solidFill>
              <a:srgbClr val="AB98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4343049" y="4696196"/>
            <a:ext cx="59874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4EEA"/>
              </a:buClr>
              <a:buSzPts val="4400"/>
              <a:buFont typeface="Open Sans"/>
              <a:buNone/>
            </a:pPr>
            <a:r>
              <a:rPr b="1" lang="en-US" sz="3000">
                <a:solidFill>
                  <a:srgbClr val="E63337"/>
                </a:solidFill>
                <a:latin typeface="Encode Sans"/>
                <a:ea typeface="Encode Sans"/>
                <a:cs typeface="Encode Sans"/>
                <a:sym typeface="Encode Sans"/>
              </a:rPr>
              <a:t>REDES SOCIALES</a:t>
            </a:r>
            <a:endParaRPr b="1" sz="3000">
              <a:solidFill>
                <a:srgbClr val="E63337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4095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8"/>
          <p:cNvPicPr preferRelativeResize="0"/>
          <p:nvPr/>
        </p:nvPicPr>
        <p:blipFill rotWithShape="1">
          <a:blip r:embed="rId3">
            <a:alphaModFix amt="80000"/>
          </a:blip>
          <a:srcRect b="0" l="0" r="0" t="0"/>
          <a:stretch/>
        </p:blipFill>
        <p:spPr>
          <a:xfrm>
            <a:off x="4375150" y="6308574"/>
            <a:ext cx="3441700" cy="19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8"/>
          <p:cNvSpPr txBox="1"/>
          <p:nvPr/>
        </p:nvSpPr>
        <p:spPr>
          <a:xfrm>
            <a:off x="3855900" y="1797104"/>
            <a:ext cx="4480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5400"/>
              <a:buFont typeface="Open Sans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Encode Sans ExtraBold"/>
                <a:ea typeface="Encode Sans ExtraBold"/>
                <a:cs typeface="Encode Sans ExtraBold"/>
                <a:sym typeface="Encode Sans ExtraBold"/>
              </a:rPr>
              <a:t>¡Gracias!</a:t>
            </a:r>
            <a:endParaRPr b="0" i="0" sz="4000" u="none" cap="none" strike="noStrike">
              <a:solidFill>
                <a:schemeClr val="lt1"/>
              </a:solidFill>
              <a:latin typeface="Encode Sans ExtraBold"/>
              <a:ea typeface="Encode Sans ExtraBold"/>
              <a:cs typeface="Encode Sans ExtraBold"/>
              <a:sym typeface="Encode Sans ExtraBold"/>
            </a:endParaRPr>
          </a:p>
        </p:txBody>
      </p:sp>
      <p:pic>
        <p:nvPicPr>
          <p:cNvPr id="200" name="Google Shape;20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5025" y="4330175"/>
            <a:ext cx="7169500" cy="13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